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5" r:id="rId2"/>
    <p:sldId id="266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29DEA-959B-46A1-AD87-9148AD3ECE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383FC-5333-4A70-9D42-98C48EBED0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B979E7-27A1-438C-9F15-800C92487709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chemeClr val="tx1"/>
                </a:solidFill>
              </a:rPr>
              <a:t>系統基模三：</a:t>
            </a:r>
            <a:r>
              <a:rPr lang="zh-TW" altLang="en-US" sz="1600" dirty="0" smtClean="0">
                <a:solidFill>
                  <a:schemeClr val="tx1"/>
                </a:solidFill>
              </a:rPr>
              <a:t> </a:t>
            </a:r>
            <a:r>
              <a:rPr lang="zh-TW" altLang="en-US" sz="3200" dirty="0" smtClean="0">
                <a:solidFill>
                  <a:schemeClr val="tx1"/>
                </a:solidFill>
              </a:rPr>
              <a:t>捨本逐末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4038600"/>
            <a:ext cx="4914900" cy="2413000"/>
            <a:chOff x="72" y="2664"/>
            <a:chExt cx="3096" cy="1520"/>
          </a:xfrm>
        </p:grpSpPr>
        <p:sp>
          <p:nvSpPr>
            <p:cNvPr id="31792" name="Freeform 4"/>
            <p:cNvSpPr>
              <a:spLocks/>
            </p:cNvSpPr>
            <p:nvPr/>
          </p:nvSpPr>
          <p:spPr bwMode="auto">
            <a:xfrm>
              <a:off x="624" y="2928"/>
              <a:ext cx="2304" cy="864"/>
            </a:xfrm>
            <a:custGeom>
              <a:avLst/>
              <a:gdLst>
                <a:gd name="T0" fmla="*/ 0 w 2304"/>
                <a:gd name="T1" fmla="*/ 414 h 1104"/>
                <a:gd name="T2" fmla="*/ 1584 w 2304"/>
                <a:gd name="T3" fmla="*/ 324 h 1104"/>
                <a:gd name="T4" fmla="*/ 2304 w 2304"/>
                <a:gd name="T5" fmla="*/ 0 h 1104"/>
                <a:gd name="T6" fmla="*/ 0 60000 65536"/>
                <a:gd name="T7" fmla="*/ 0 60000 65536"/>
                <a:gd name="T8" fmla="*/ 0 60000 65536"/>
                <a:gd name="T9" fmla="*/ 0 w 2304"/>
                <a:gd name="T10" fmla="*/ 0 h 1104"/>
                <a:gd name="T11" fmla="*/ 2304 w 2304"/>
                <a:gd name="T12" fmla="*/ 1104 h 11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04" h="1104">
                  <a:moveTo>
                    <a:pt x="0" y="1104"/>
                  </a:moveTo>
                  <a:cubicBezTo>
                    <a:pt x="600" y="1076"/>
                    <a:pt x="1200" y="1048"/>
                    <a:pt x="1584" y="864"/>
                  </a:cubicBezTo>
                  <a:cubicBezTo>
                    <a:pt x="1968" y="680"/>
                    <a:pt x="2136" y="340"/>
                    <a:pt x="2304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93" name="Line 5"/>
            <p:cNvSpPr>
              <a:spLocks noChangeShapeType="1"/>
            </p:cNvSpPr>
            <p:nvPr/>
          </p:nvSpPr>
          <p:spPr bwMode="auto">
            <a:xfrm flipV="1">
              <a:off x="624" y="2940"/>
              <a:ext cx="0" cy="10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94" name="Line 6"/>
            <p:cNvSpPr>
              <a:spLocks noChangeShapeType="1"/>
            </p:cNvSpPr>
            <p:nvPr/>
          </p:nvSpPr>
          <p:spPr bwMode="auto">
            <a:xfrm>
              <a:off x="624" y="3947"/>
              <a:ext cx="2544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95" name="Text Box 7"/>
            <p:cNvSpPr txBox="1">
              <a:spLocks noChangeArrowheads="1"/>
            </p:cNvSpPr>
            <p:nvPr/>
          </p:nvSpPr>
          <p:spPr bwMode="auto">
            <a:xfrm>
              <a:off x="904" y="3164"/>
              <a:ext cx="896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根本解</a:t>
              </a:r>
            </a:p>
          </p:txBody>
        </p:sp>
        <p:sp>
          <p:nvSpPr>
            <p:cNvPr id="31796" name="Text Box 8"/>
            <p:cNvSpPr txBox="1">
              <a:spLocks noChangeArrowheads="1"/>
            </p:cNvSpPr>
            <p:nvPr/>
          </p:nvSpPr>
          <p:spPr bwMode="auto">
            <a:xfrm>
              <a:off x="1904" y="3164"/>
              <a:ext cx="816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症狀解</a:t>
              </a:r>
              <a:endParaRPr lang="zh-TW" altLang="en-US" sz="2400" u="sng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1797" name="Text Box 9"/>
            <p:cNvSpPr txBox="1">
              <a:spLocks noChangeArrowheads="1"/>
            </p:cNvSpPr>
            <p:nvPr/>
          </p:nvSpPr>
          <p:spPr bwMode="auto">
            <a:xfrm>
              <a:off x="72" y="2664"/>
              <a:ext cx="2088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  </a:t>
              </a: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變數行為</a:t>
              </a: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:</a:t>
              </a:r>
            </a:p>
          </p:txBody>
        </p:sp>
        <p:sp>
          <p:nvSpPr>
            <p:cNvPr id="31798" name="Text Box 10"/>
            <p:cNvSpPr txBox="1">
              <a:spLocks noChangeArrowheads="1"/>
            </p:cNvSpPr>
            <p:nvPr/>
          </p:nvSpPr>
          <p:spPr bwMode="auto">
            <a:xfrm>
              <a:off x="2448" y="3896"/>
              <a:ext cx="72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時間</a:t>
              </a:r>
            </a:p>
          </p:txBody>
        </p:sp>
        <p:sp>
          <p:nvSpPr>
            <p:cNvPr id="31799" name="Freeform 11"/>
            <p:cNvSpPr>
              <a:spLocks/>
            </p:cNvSpPr>
            <p:nvPr/>
          </p:nvSpPr>
          <p:spPr bwMode="auto">
            <a:xfrm flipH="1">
              <a:off x="736" y="2988"/>
              <a:ext cx="2304" cy="864"/>
            </a:xfrm>
            <a:custGeom>
              <a:avLst/>
              <a:gdLst>
                <a:gd name="T0" fmla="*/ 0 w 2304"/>
                <a:gd name="T1" fmla="*/ 414 h 1104"/>
                <a:gd name="T2" fmla="*/ 1584 w 2304"/>
                <a:gd name="T3" fmla="*/ 324 h 1104"/>
                <a:gd name="T4" fmla="*/ 2304 w 2304"/>
                <a:gd name="T5" fmla="*/ 0 h 1104"/>
                <a:gd name="T6" fmla="*/ 0 60000 65536"/>
                <a:gd name="T7" fmla="*/ 0 60000 65536"/>
                <a:gd name="T8" fmla="*/ 0 60000 65536"/>
                <a:gd name="T9" fmla="*/ 0 w 2304"/>
                <a:gd name="T10" fmla="*/ 0 h 1104"/>
                <a:gd name="T11" fmla="*/ 2304 w 2304"/>
                <a:gd name="T12" fmla="*/ 1104 h 11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04" h="1104">
                  <a:moveTo>
                    <a:pt x="0" y="1104"/>
                  </a:moveTo>
                  <a:cubicBezTo>
                    <a:pt x="600" y="1076"/>
                    <a:pt x="1200" y="1048"/>
                    <a:pt x="1584" y="864"/>
                  </a:cubicBezTo>
                  <a:cubicBezTo>
                    <a:pt x="1968" y="680"/>
                    <a:pt x="2136" y="340"/>
                    <a:pt x="2304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758796" name="Text Box 12"/>
          <p:cNvSpPr txBox="1">
            <a:spLocks noChangeArrowheads="1"/>
          </p:cNvSpPr>
          <p:nvPr/>
        </p:nvSpPr>
        <p:spPr bwMode="auto">
          <a:xfrm>
            <a:off x="4953000" y="1295400"/>
            <a:ext cx="4191000" cy="28500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>
              <a:lnSpc>
                <a:spcPct val="110000"/>
              </a:lnSpc>
            </a:pP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描述：</a:t>
            </a:r>
            <a:br>
              <a:rPr lang="zh-TW" altLang="en-US" sz="24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#1 </a:t>
            </a:r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交期延誤 扣款了事  不思改善</a:t>
            </a:r>
          </a:p>
          <a:p>
            <a:pPr defTabSz="762000">
              <a:lnSpc>
                <a:spcPct val="90000"/>
              </a:lnSpc>
            </a:pPr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   滯延   排程改善未明   </a:t>
            </a:r>
          </a:p>
          <a:p>
            <a:pPr defTabSz="762000">
              <a:lnSpc>
                <a:spcPct val="90000"/>
              </a:lnSpc>
            </a:pPr>
            <a:r>
              <a:rPr lang="zh-TW" altLang="en-US" sz="2000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#2  ….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 </a:t>
            </a:r>
          </a:p>
          <a:p>
            <a:pPr defTabSz="762000">
              <a:lnSpc>
                <a:spcPct val="80000"/>
              </a:lnSpc>
            </a:pPr>
            <a:r>
              <a:rPr lang="en-US" altLang="zh-TW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#5 </a:t>
            </a: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交期仍延誤  扣款了事  不思改善</a:t>
            </a:r>
          </a:p>
          <a:p>
            <a:pPr defTabSz="762000">
              <a:lnSpc>
                <a:spcPct val="90000"/>
              </a:lnSpc>
            </a:pP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   滯延   排程改善更無力 </a:t>
            </a:r>
            <a:endParaRPr lang="zh-TW" altLang="en-US" sz="2400" dirty="0">
              <a:solidFill>
                <a:schemeClr val="hlink"/>
              </a:solidFill>
              <a:latin typeface="標楷體" pitchFamily="65" charset="-120"/>
              <a:ea typeface="標楷體" pitchFamily="65" charset="-120"/>
            </a:endParaRPr>
          </a:p>
          <a:p>
            <a:pPr defTabSz="762000">
              <a:lnSpc>
                <a:spcPct val="110000"/>
              </a:lnSpc>
            </a:pPr>
            <a:endParaRPr lang="zh-TW" altLang="en-US" sz="2400" dirty="0">
              <a:solidFill>
                <a:schemeClr val="hlin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1751" name="Text Box 13"/>
          <p:cNvSpPr txBox="1">
            <a:spLocks noChangeArrowheads="1"/>
          </p:cNvSpPr>
          <p:nvPr/>
        </p:nvSpPr>
        <p:spPr bwMode="auto">
          <a:xfrm>
            <a:off x="0" y="908050"/>
            <a:ext cx="1390650" cy="457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結構：</a:t>
            </a:r>
          </a:p>
        </p:txBody>
      </p:sp>
      <p:sp>
        <p:nvSpPr>
          <p:cNvPr id="31752" name="Line 14"/>
          <p:cNvSpPr>
            <a:spLocks noChangeShapeType="1"/>
          </p:cNvSpPr>
          <p:nvPr/>
        </p:nvSpPr>
        <p:spPr bwMode="auto">
          <a:xfrm rot="3838225">
            <a:off x="2182019" y="2794794"/>
            <a:ext cx="1588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753" name="Text Box 15"/>
          <p:cNvSpPr txBox="1">
            <a:spLocks noChangeArrowheads="1"/>
          </p:cNvSpPr>
          <p:nvPr/>
        </p:nvSpPr>
        <p:spPr bwMode="auto">
          <a:xfrm>
            <a:off x="3600450" y="2355850"/>
            <a:ext cx="1447800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不思改善</a:t>
            </a:r>
          </a:p>
        </p:txBody>
      </p:sp>
      <p:sp>
        <p:nvSpPr>
          <p:cNvPr id="31754" name="Text Box 16"/>
          <p:cNvSpPr txBox="1">
            <a:spLocks noChangeArrowheads="1"/>
          </p:cNvSpPr>
          <p:nvPr/>
        </p:nvSpPr>
        <p:spPr bwMode="auto">
          <a:xfrm>
            <a:off x="1374775" y="1346200"/>
            <a:ext cx="1428750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扣款了事</a:t>
            </a:r>
          </a:p>
        </p:txBody>
      </p:sp>
      <p:sp>
        <p:nvSpPr>
          <p:cNvPr id="31755" name="Text Box 17"/>
          <p:cNvSpPr txBox="1">
            <a:spLocks noChangeArrowheads="1"/>
          </p:cNvSpPr>
          <p:nvPr/>
        </p:nvSpPr>
        <p:spPr bwMode="auto">
          <a:xfrm>
            <a:off x="1295400" y="3505200"/>
            <a:ext cx="1441450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排程改善</a:t>
            </a:r>
          </a:p>
        </p:txBody>
      </p:sp>
      <p:sp>
        <p:nvSpPr>
          <p:cNvPr id="31756" name="Text Box 18"/>
          <p:cNvSpPr txBox="1">
            <a:spLocks noChangeArrowheads="1"/>
          </p:cNvSpPr>
          <p:nvPr/>
        </p:nvSpPr>
        <p:spPr bwMode="auto">
          <a:xfrm>
            <a:off x="1219200" y="2336800"/>
            <a:ext cx="1739900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交期延誤</a:t>
            </a:r>
          </a:p>
        </p:txBody>
      </p:sp>
      <p:sp>
        <p:nvSpPr>
          <p:cNvPr id="31757" name="Line 19"/>
          <p:cNvSpPr>
            <a:spLocks noChangeShapeType="1"/>
          </p:cNvSpPr>
          <p:nvPr/>
        </p:nvSpPr>
        <p:spPr bwMode="auto">
          <a:xfrm flipH="1">
            <a:off x="3294063" y="2581275"/>
            <a:ext cx="0" cy="219075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758" name="Line 20"/>
          <p:cNvSpPr>
            <a:spLocks noChangeShapeType="1"/>
          </p:cNvSpPr>
          <p:nvPr/>
        </p:nvSpPr>
        <p:spPr bwMode="auto">
          <a:xfrm rot="5400000" flipH="1">
            <a:off x="3314700" y="2552700"/>
            <a:ext cx="0" cy="22860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759" name="Line 21"/>
          <p:cNvSpPr>
            <a:spLocks noChangeShapeType="1"/>
          </p:cNvSpPr>
          <p:nvPr/>
        </p:nvSpPr>
        <p:spPr bwMode="auto">
          <a:xfrm rot="-5400000">
            <a:off x="2095500" y="2084388"/>
            <a:ext cx="0" cy="17780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760" name="Line 22"/>
          <p:cNvSpPr>
            <a:spLocks noChangeShapeType="1"/>
          </p:cNvSpPr>
          <p:nvPr/>
        </p:nvSpPr>
        <p:spPr bwMode="auto">
          <a:xfrm rot="-5400000">
            <a:off x="2084388" y="3060700"/>
            <a:ext cx="0" cy="17780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31761" name="AutoShape 23"/>
          <p:cNvCxnSpPr>
            <a:cxnSpLocks noChangeShapeType="1"/>
          </p:cNvCxnSpPr>
          <p:nvPr/>
        </p:nvCxnSpPr>
        <p:spPr bwMode="auto">
          <a:xfrm rot="5400000">
            <a:off x="3141662" y="2725738"/>
            <a:ext cx="777875" cy="1574800"/>
          </a:xfrm>
          <a:prstGeom prst="curvedConnector2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</p:cxnSp>
      <p:cxnSp>
        <p:nvCxnSpPr>
          <p:cNvPr id="31762" name="AutoShape 24"/>
          <p:cNvCxnSpPr>
            <a:cxnSpLocks noChangeShapeType="1"/>
          </p:cNvCxnSpPr>
          <p:nvPr/>
        </p:nvCxnSpPr>
        <p:spPr bwMode="auto">
          <a:xfrm>
            <a:off x="2819400" y="1600200"/>
            <a:ext cx="158750" cy="990600"/>
          </a:xfrm>
          <a:prstGeom prst="curvedConnector3">
            <a:avLst>
              <a:gd name="adj1" fmla="val 340000"/>
            </a:avLst>
          </a:prstGeom>
          <a:noFill/>
          <a:ln w="38100">
            <a:solidFill>
              <a:srgbClr val="FF3300"/>
            </a:solidFill>
            <a:round/>
            <a:headEnd type="triangle" w="med" len="med"/>
            <a:tailEnd/>
          </a:ln>
        </p:spPr>
      </p:cxnSp>
      <p:cxnSp>
        <p:nvCxnSpPr>
          <p:cNvPr id="31763" name="AutoShape 25"/>
          <p:cNvCxnSpPr>
            <a:cxnSpLocks noChangeShapeType="1"/>
            <a:stCxn id="31754" idx="1"/>
            <a:endCxn id="31756" idx="1"/>
          </p:cNvCxnSpPr>
          <p:nvPr/>
        </p:nvCxnSpPr>
        <p:spPr bwMode="auto">
          <a:xfrm rot="10800000" flipV="1">
            <a:off x="1219200" y="1612900"/>
            <a:ext cx="155575" cy="990600"/>
          </a:xfrm>
          <a:prstGeom prst="curvedConnector3">
            <a:avLst>
              <a:gd name="adj1" fmla="val 345917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764" name="AutoShape 26"/>
          <p:cNvCxnSpPr>
            <a:cxnSpLocks noChangeShapeType="1"/>
          </p:cNvCxnSpPr>
          <p:nvPr/>
        </p:nvCxnSpPr>
        <p:spPr bwMode="auto">
          <a:xfrm rot="10800000" flipH="1" flipV="1">
            <a:off x="1219200" y="2667000"/>
            <a:ext cx="76200" cy="1168400"/>
          </a:xfrm>
          <a:prstGeom prst="curvedConnector3">
            <a:avLst>
              <a:gd name="adj1" fmla="val -300000"/>
            </a:avLst>
          </a:prstGeom>
          <a:noFill/>
          <a:ln w="38100">
            <a:solidFill>
              <a:srgbClr val="FF3300"/>
            </a:solidFill>
            <a:round/>
            <a:headEnd type="triangle" w="med" len="med"/>
            <a:tailEnd/>
          </a:ln>
        </p:spPr>
      </p:cxnSp>
      <p:cxnSp>
        <p:nvCxnSpPr>
          <p:cNvPr id="31765" name="AutoShape 27"/>
          <p:cNvCxnSpPr>
            <a:cxnSpLocks noChangeShapeType="1"/>
          </p:cNvCxnSpPr>
          <p:nvPr/>
        </p:nvCxnSpPr>
        <p:spPr bwMode="auto">
          <a:xfrm flipH="1">
            <a:off x="2819400" y="2743200"/>
            <a:ext cx="139700" cy="1028700"/>
          </a:xfrm>
          <a:prstGeom prst="curvedConnector3">
            <a:avLst>
              <a:gd name="adj1" fmla="val -257958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766" name="AutoShape 28"/>
          <p:cNvCxnSpPr>
            <a:cxnSpLocks noChangeShapeType="1"/>
          </p:cNvCxnSpPr>
          <p:nvPr/>
        </p:nvCxnSpPr>
        <p:spPr bwMode="auto">
          <a:xfrm>
            <a:off x="2819400" y="1524000"/>
            <a:ext cx="1520825" cy="742950"/>
          </a:xfrm>
          <a:prstGeom prst="curvedConnector2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</p:cxn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800100" y="1901825"/>
            <a:ext cx="228600" cy="222250"/>
            <a:chOff x="4512" y="1033"/>
            <a:chExt cx="234" cy="228"/>
          </a:xfrm>
        </p:grpSpPr>
        <p:sp>
          <p:nvSpPr>
            <p:cNvPr id="31790" name="Oval 30"/>
            <p:cNvSpPr>
              <a:spLocks noChangeArrowheads="1"/>
            </p:cNvSpPr>
            <p:nvPr/>
          </p:nvSpPr>
          <p:spPr bwMode="auto">
            <a:xfrm>
              <a:off x="4512" y="1033"/>
              <a:ext cx="234" cy="22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91" name="Line 31"/>
            <p:cNvSpPr>
              <a:spLocks noChangeShapeType="1"/>
            </p:cNvSpPr>
            <p:nvPr/>
          </p:nvSpPr>
          <p:spPr bwMode="auto">
            <a:xfrm rot="-5400000">
              <a:off x="4629" y="1030"/>
              <a:ext cx="0" cy="23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812800" y="3181350"/>
            <a:ext cx="228600" cy="222250"/>
            <a:chOff x="4512" y="1033"/>
            <a:chExt cx="234" cy="228"/>
          </a:xfrm>
        </p:grpSpPr>
        <p:sp>
          <p:nvSpPr>
            <p:cNvPr id="31788" name="Oval 33"/>
            <p:cNvSpPr>
              <a:spLocks noChangeArrowheads="1"/>
            </p:cNvSpPr>
            <p:nvPr/>
          </p:nvSpPr>
          <p:spPr bwMode="auto">
            <a:xfrm>
              <a:off x="4512" y="1033"/>
              <a:ext cx="234" cy="22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89" name="Line 34"/>
            <p:cNvSpPr>
              <a:spLocks noChangeShapeType="1"/>
            </p:cNvSpPr>
            <p:nvPr/>
          </p:nvSpPr>
          <p:spPr bwMode="auto">
            <a:xfrm rot="-5400000">
              <a:off x="4629" y="1030"/>
              <a:ext cx="0" cy="23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3200400" y="1905000"/>
            <a:ext cx="228600" cy="228600"/>
            <a:chOff x="3744" y="1056"/>
            <a:chExt cx="192" cy="192"/>
          </a:xfrm>
        </p:grpSpPr>
        <p:sp>
          <p:nvSpPr>
            <p:cNvPr id="31785" name="Oval 36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86" name="Line 37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87" name="Line 38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3987800" y="1898650"/>
            <a:ext cx="228600" cy="228600"/>
            <a:chOff x="3744" y="1056"/>
            <a:chExt cx="192" cy="192"/>
          </a:xfrm>
        </p:grpSpPr>
        <p:sp>
          <p:nvSpPr>
            <p:cNvPr id="31782" name="Oval 40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83" name="Line 41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84" name="Line 42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7" name="Group 43"/>
          <p:cNvGrpSpPr>
            <a:grpSpLocks/>
          </p:cNvGrpSpPr>
          <p:nvPr/>
        </p:nvGrpSpPr>
        <p:grpSpPr bwMode="auto">
          <a:xfrm>
            <a:off x="3956050" y="3200400"/>
            <a:ext cx="228600" cy="222250"/>
            <a:chOff x="4512" y="1033"/>
            <a:chExt cx="234" cy="228"/>
          </a:xfrm>
        </p:grpSpPr>
        <p:sp>
          <p:nvSpPr>
            <p:cNvPr id="31780" name="Oval 44"/>
            <p:cNvSpPr>
              <a:spLocks noChangeArrowheads="1"/>
            </p:cNvSpPr>
            <p:nvPr/>
          </p:nvSpPr>
          <p:spPr bwMode="auto">
            <a:xfrm>
              <a:off x="4512" y="1033"/>
              <a:ext cx="234" cy="22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81" name="Line 45"/>
            <p:cNvSpPr>
              <a:spLocks noChangeShapeType="1"/>
            </p:cNvSpPr>
            <p:nvPr/>
          </p:nvSpPr>
          <p:spPr bwMode="auto">
            <a:xfrm rot="-5400000">
              <a:off x="4629" y="1030"/>
              <a:ext cx="0" cy="23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3136900" y="3175000"/>
            <a:ext cx="228600" cy="228600"/>
            <a:chOff x="3744" y="1056"/>
            <a:chExt cx="192" cy="192"/>
          </a:xfrm>
        </p:grpSpPr>
        <p:sp>
          <p:nvSpPr>
            <p:cNvPr id="31777" name="Oval 47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78" name="Line 48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79" name="Line 49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aphicFrame>
        <p:nvGraphicFramePr>
          <p:cNvPr id="31746" name="Object 50"/>
          <p:cNvGraphicFramePr>
            <a:graphicFrameLocks noChangeAspect="1"/>
          </p:cNvGraphicFramePr>
          <p:nvPr/>
        </p:nvGraphicFramePr>
        <p:xfrm>
          <a:off x="3130550" y="2946400"/>
          <a:ext cx="285750" cy="114300"/>
        </p:xfrm>
        <a:graphic>
          <a:graphicData uri="http://schemas.openxmlformats.org/presentationml/2006/ole">
            <p:oleObj spid="_x0000_s3078" name="點陣圖影像" r:id="rId3" imgW="285866" imgH="114467" progId="PBrush">
              <p:embed/>
            </p:oleObj>
          </a:graphicData>
        </a:graphic>
      </p:graphicFrame>
      <p:sp>
        <p:nvSpPr>
          <p:cNvPr id="31773" name="Freeform 51"/>
          <p:cNvSpPr>
            <a:spLocks/>
          </p:cNvSpPr>
          <p:nvPr/>
        </p:nvSpPr>
        <p:spPr bwMode="auto">
          <a:xfrm>
            <a:off x="1905000" y="2971800"/>
            <a:ext cx="393700" cy="330200"/>
          </a:xfrm>
          <a:custGeom>
            <a:avLst/>
            <a:gdLst>
              <a:gd name="T0" fmla="*/ 0 w 248"/>
              <a:gd name="T1" fmla="*/ 2147483647 h 208"/>
              <a:gd name="T2" fmla="*/ 2147483647 w 248"/>
              <a:gd name="T3" fmla="*/ 2147483647 h 208"/>
              <a:gd name="T4" fmla="*/ 2147483647 w 248"/>
              <a:gd name="T5" fmla="*/ 2147483647 h 208"/>
              <a:gd name="T6" fmla="*/ 2147483647 w 248"/>
              <a:gd name="T7" fmla="*/ 2147483647 h 208"/>
              <a:gd name="T8" fmla="*/ 2147483647 w 248"/>
              <a:gd name="T9" fmla="*/ 2147483647 h 208"/>
              <a:gd name="T10" fmla="*/ 2147483647 w 248"/>
              <a:gd name="T11" fmla="*/ 2147483647 h 2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8"/>
              <a:gd name="T19" fmla="*/ 0 h 208"/>
              <a:gd name="T20" fmla="*/ 248 w 248"/>
              <a:gd name="T21" fmla="*/ 208 h 2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8" h="208">
                <a:moveTo>
                  <a:pt x="0" y="112"/>
                </a:moveTo>
                <a:cubicBezTo>
                  <a:pt x="8" y="72"/>
                  <a:pt x="16" y="32"/>
                  <a:pt x="48" y="16"/>
                </a:cubicBezTo>
                <a:cubicBezTo>
                  <a:pt x="80" y="0"/>
                  <a:pt x="160" y="0"/>
                  <a:pt x="192" y="16"/>
                </a:cubicBezTo>
                <a:cubicBezTo>
                  <a:pt x="224" y="32"/>
                  <a:pt x="232" y="88"/>
                  <a:pt x="240" y="112"/>
                </a:cubicBezTo>
                <a:cubicBezTo>
                  <a:pt x="248" y="136"/>
                  <a:pt x="248" y="144"/>
                  <a:pt x="240" y="160"/>
                </a:cubicBezTo>
                <a:cubicBezTo>
                  <a:pt x="232" y="176"/>
                  <a:pt x="200" y="200"/>
                  <a:pt x="192" y="208"/>
                </a:cubicBezTo>
              </a:path>
            </a:pathLst>
          </a:custGeom>
          <a:noFill/>
          <a:ln w="38100" cap="sq">
            <a:solidFill>
              <a:srgbClr val="00FFCC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74" name="Freeform 52"/>
          <p:cNvSpPr>
            <a:spLocks/>
          </p:cNvSpPr>
          <p:nvPr/>
        </p:nvSpPr>
        <p:spPr bwMode="auto">
          <a:xfrm>
            <a:off x="3124200" y="2514600"/>
            <a:ext cx="393700" cy="330200"/>
          </a:xfrm>
          <a:custGeom>
            <a:avLst/>
            <a:gdLst>
              <a:gd name="T0" fmla="*/ 0 w 248"/>
              <a:gd name="T1" fmla="*/ 2147483647 h 208"/>
              <a:gd name="T2" fmla="*/ 2147483647 w 248"/>
              <a:gd name="T3" fmla="*/ 2147483647 h 208"/>
              <a:gd name="T4" fmla="*/ 2147483647 w 248"/>
              <a:gd name="T5" fmla="*/ 2147483647 h 208"/>
              <a:gd name="T6" fmla="*/ 2147483647 w 248"/>
              <a:gd name="T7" fmla="*/ 2147483647 h 208"/>
              <a:gd name="T8" fmla="*/ 2147483647 w 248"/>
              <a:gd name="T9" fmla="*/ 2147483647 h 208"/>
              <a:gd name="T10" fmla="*/ 2147483647 w 248"/>
              <a:gd name="T11" fmla="*/ 2147483647 h 2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8"/>
              <a:gd name="T19" fmla="*/ 0 h 208"/>
              <a:gd name="T20" fmla="*/ 248 w 248"/>
              <a:gd name="T21" fmla="*/ 208 h 2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8" h="208">
                <a:moveTo>
                  <a:pt x="0" y="112"/>
                </a:moveTo>
                <a:cubicBezTo>
                  <a:pt x="8" y="72"/>
                  <a:pt x="16" y="32"/>
                  <a:pt x="48" y="16"/>
                </a:cubicBezTo>
                <a:cubicBezTo>
                  <a:pt x="80" y="0"/>
                  <a:pt x="160" y="0"/>
                  <a:pt x="192" y="16"/>
                </a:cubicBezTo>
                <a:cubicBezTo>
                  <a:pt x="224" y="32"/>
                  <a:pt x="232" y="88"/>
                  <a:pt x="240" y="112"/>
                </a:cubicBezTo>
                <a:cubicBezTo>
                  <a:pt x="248" y="136"/>
                  <a:pt x="248" y="144"/>
                  <a:pt x="240" y="160"/>
                </a:cubicBezTo>
                <a:cubicBezTo>
                  <a:pt x="232" y="176"/>
                  <a:pt x="200" y="200"/>
                  <a:pt x="192" y="208"/>
                </a:cubicBezTo>
              </a:path>
            </a:pathLst>
          </a:custGeom>
          <a:noFill/>
          <a:ln w="38100" cap="sq">
            <a:solidFill>
              <a:srgbClr val="00FFCC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75" name="Freeform 53"/>
          <p:cNvSpPr>
            <a:spLocks/>
          </p:cNvSpPr>
          <p:nvPr/>
        </p:nvSpPr>
        <p:spPr bwMode="auto">
          <a:xfrm>
            <a:off x="1905000" y="1981200"/>
            <a:ext cx="381000" cy="330200"/>
          </a:xfrm>
          <a:custGeom>
            <a:avLst/>
            <a:gdLst>
              <a:gd name="T0" fmla="*/ 2147483647 w 240"/>
              <a:gd name="T1" fmla="*/ 2147483647 h 208"/>
              <a:gd name="T2" fmla="*/ 2147483647 w 240"/>
              <a:gd name="T3" fmla="*/ 2147483647 h 208"/>
              <a:gd name="T4" fmla="*/ 2147483647 w 240"/>
              <a:gd name="T5" fmla="*/ 2147483647 h 208"/>
              <a:gd name="T6" fmla="*/ 2147483647 w 240"/>
              <a:gd name="T7" fmla="*/ 2147483647 h 208"/>
              <a:gd name="T8" fmla="*/ 2147483647 w 240"/>
              <a:gd name="T9" fmla="*/ 2147483647 h 208"/>
              <a:gd name="T10" fmla="*/ 0 w 240"/>
              <a:gd name="T11" fmla="*/ 2147483647 h 2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0"/>
              <a:gd name="T19" fmla="*/ 0 h 208"/>
              <a:gd name="T20" fmla="*/ 240 w 240"/>
              <a:gd name="T21" fmla="*/ 208 h 2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0" h="208">
                <a:moveTo>
                  <a:pt x="192" y="208"/>
                </a:moveTo>
                <a:cubicBezTo>
                  <a:pt x="216" y="176"/>
                  <a:pt x="240" y="144"/>
                  <a:pt x="240" y="112"/>
                </a:cubicBezTo>
                <a:cubicBezTo>
                  <a:pt x="240" y="80"/>
                  <a:pt x="216" y="32"/>
                  <a:pt x="192" y="16"/>
                </a:cubicBezTo>
                <a:cubicBezTo>
                  <a:pt x="168" y="0"/>
                  <a:pt x="120" y="8"/>
                  <a:pt x="96" y="16"/>
                </a:cubicBezTo>
                <a:cubicBezTo>
                  <a:pt x="72" y="24"/>
                  <a:pt x="64" y="48"/>
                  <a:pt x="48" y="64"/>
                </a:cubicBezTo>
                <a:cubicBezTo>
                  <a:pt x="32" y="80"/>
                  <a:pt x="16" y="96"/>
                  <a:pt x="0" y="112"/>
                </a:cubicBezTo>
              </a:path>
            </a:pathLst>
          </a:custGeom>
          <a:noFill/>
          <a:ln w="28575" cap="sq">
            <a:solidFill>
              <a:srgbClr val="00FFCC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76" name="Text Box 54"/>
          <p:cNvSpPr txBox="1">
            <a:spLocks noChangeArrowheads="1"/>
          </p:cNvSpPr>
          <p:nvPr/>
        </p:nvSpPr>
        <p:spPr bwMode="auto">
          <a:xfrm>
            <a:off x="304800" y="4673600"/>
            <a:ext cx="48895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解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方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587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79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133489-C6BC-4D57-8DD7-A7704AD59D7E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342466" name="Arc 2"/>
          <p:cNvSpPr>
            <a:spLocks/>
          </p:cNvSpPr>
          <p:nvPr/>
        </p:nvSpPr>
        <p:spPr bwMode="auto">
          <a:xfrm flipV="1">
            <a:off x="2895600" y="3387725"/>
            <a:ext cx="2163763" cy="2116138"/>
          </a:xfrm>
          <a:custGeom>
            <a:avLst/>
            <a:gdLst>
              <a:gd name="T0" fmla="*/ 2147483647 w 20779"/>
              <a:gd name="T1" fmla="*/ 0 h 21580"/>
              <a:gd name="T2" fmla="*/ 2147483647 w 20779"/>
              <a:gd name="T3" fmla="*/ 2147483647 h 21580"/>
              <a:gd name="T4" fmla="*/ 0 w 20779"/>
              <a:gd name="T5" fmla="*/ 2147483647 h 21580"/>
              <a:gd name="T6" fmla="*/ 0 60000 65536"/>
              <a:gd name="T7" fmla="*/ 0 60000 65536"/>
              <a:gd name="T8" fmla="*/ 0 60000 65536"/>
              <a:gd name="T9" fmla="*/ 0 w 20779"/>
              <a:gd name="T10" fmla="*/ 0 h 21580"/>
              <a:gd name="T11" fmla="*/ 20779 w 20779"/>
              <a:gd name="T12" fmla="*/ 21580 h 215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79" h="21580" fill="none" extrusionOk="0">
                <a:moveTo>
                  <a:pt x="929" y="0"/>
                </a:moveTo>
                <a:cubicBezTo>
                  <a:pt x="10234" y="401"/>
                  <a:pt x="18234" y="6720"/>
                  <a:pt x="20778" y="15680"/>
                </a:cubicBezTo>
              </a:path>
              <a:path w="20779" h="21580" stroke="0" extrusionOk="0">
                <a:moveTo>
                  <a:pt x="929" y="0"/>
                </a:moveTo>
                <a:cubicBezTo>
                  <a:pt x="10234" y="401"/>
                  <a:pt x="18234" y="6720"/>
                  <a:pt x="20778" y="15680"/>
                </a:cubicBezTo>
                <a:lnTo>
                  <a:pt x="0" y="21580"/>
                </a:lnTo>
                <a:close/>
              </a:path>
            </a:pathLst>
          </a:custGeom>
          <a:noFill/>
          <a:ln w="762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2467" name="Text Box 3"/>
          <p:cNvSpPr txBox="1">
            <a:spLocks noChangeArrowheads="1"/>
          </p:cNvSpPr>
          <p:nvPr/>
        </p:nvSpPr>
        <p:spPr bwMode="auto">
          <a:xfrm>
            <a:off x="4648200" y="3275013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健康</a:t>
            </a:r>
          </a:p>
        </p:txBody>
      </p:sp>
      <p:sp>
        <p:nvSpPr>
          <p:cNvPr id="1342468" name="Arc 4"/>
          <p:cNvSpPr>
            <a:spLocks/>
          </p:cNvSpPr>
          <p:nvPr/>
        </p:nvSpPr>
        <p:spPr bwMode="auto">
          <a:xfrm flipV="1">
            <a:off x="2971800" y="1828800"/>
            <a:ext cx="2133600" cy="1601788"/>
          </a:xfrm>
          <a:custGeom>
            <a:avLst/>
            <a:gdLst>
              <a:gd name="T0" fmla="*/ 2147483647 w 29321"/>
              <a:gd name="T1" fmla="*/ 2147483647 h 21600"/>
              <a:gd name="T2" fmla="*/ 0 w 29321"/>
              <a:gd name="T3" fmla="*/ 2147483647 h 21600"/>
              <a:gd name="T4" fmla="*/ 2147483647 w 29321"/>
              <a:gd name="T5" fmla="*/ 0 h 21600"/>
              <a:gd name="T6" fmla="*/ 0 60000 65536"/>
              <a:gd name="T7" fmla="*/ 0 60000 65536"/>
              <a:gd name="T8" fmla="*/ 0 60000 65536"/>
              <a:gd name="T9" fmla="*/ 0 w 29321"/>
              <a:gd name="T10" fmla="*/ 0 h 21600"/>
              <a:gd name="T11" fmla="*/ 29321 w 2932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321" h="21600" fill="none" extrusionOk="0">
                <a:moveTo>
                  <a:pt x="29321" y="3710"/>
                </a:moveTo>
                <a:cubicBezTo>
                  <a:pt x="27517" y="14051"/>
                  <a:pt x="18539" y="21599"/>
                  <a:pt x="8042" y="21600"/>
                </a:cubicBezTo>
                <a:cubicBezTo>
                  <a:pt x="5286" y="21600"/>
                  <a:pt x="2557" y="21072"/>
                  <a:pt x="-1" y="20047"/>
                </a:cubicBezTo>
              </a:path>
              <a:path w="29321" h="21600" stroke="0" extrusionOk="0">
                <a:moveTo>
                  <a:pt x="29321" y="3710"/>
                </a:moveTo>
                <a:cubicBezTo>
                  <a:pt x="27517" y="14051"/>
                  <a:pt x="18539" y="21599"/>
                  <a:pt x="8042" y="21600"/>
                </a:cubicBezTo>
                <a:cubicBezTo>
                  <a:pt x="5286" y="21600"/>
                  <a:pt x="2557" y="21072"/>
                  <a:pt x="-1" y="20047"/>
                </a:cubicBezTo>
                <a:lnTo>
                  <a:pt x="8042" y="0"/>
                </a:lnTo>
                <a:close/>
              </a:path>
            </a:pathLst>
          </a:custGeom>
          <a:noFill/>
          <a:ln w="762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2469" name="Text Box 5"/>
          <p:cNvSpPr txBox="1">
            <a:spLocks noChangeArrowheads="1"/>
          </p:cNvSpPr>
          <p:nvPr/>
        </p:nvSpPr>
        <p:spPr bwMode="auto">
          <a:xfrm>
            <a:off x="5181600" y="2667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ea typeface="華康新儷粗黑" pitchFamily="34" charset="-120"/>
              </a:rPr>
              <a:t>反</a:t>
            </a:r>
            <a:endParaRPr lang="zh-TW" altLang="en-US" sz="2400">
              <a:ea typeface="標楷體" pitchFamily="65" charset="-120"/>
            </a:endParaRPr>
          </a:p>
        </p:txBody>
      </p:sp>
      <p:sp>
        <p:nvSpPr>
          <p:cNvPr id="1342470" name="Arc 6"/>
          <p:cNvSpPr>
            <a:spLocks/>
          </p:cNvSpPr>
          <p:nvPr/>
        </p:nvSpPr>
        <p:spPr bwMode="auto">
          <a:xfrm flipV="1">
            <a:off x="2192338" y="2133600"/>
            <a:ext cx="1693862" cy="1497013"/>
          </a:xfrm>
          <a:custGeom>
            <a:avLst/>
            <a:gdLst>
              <a:gd name="T0" fmla="*/ 2147483647 w 21600"/>
              <a:gd name="T1" fmla="*/ 0 h 39180"/>
              <a:gd name="T2" fmla="*/ 2147483647 w 21600"/>
              <a:gd name="T3" fmla="*/ 2147483647 h 39180"/>
              <a:gd name="T4" fmla="*/ 0 w 21600"/>
              <a:gd name="T5" fmla="*/ 2147483647 h 39180"/>
              <a:gd name="T6" fmla="*/ 0 60000 65536"/>
              <a:gd name="T7" fmla="*/ 0 60000 65536"/>
              <a:gd name="T8" fmla="*/ 0 60000 65536"/>
              <a:gd name="T9" fmla="*/ 0 w 21600"/>
              <a:gd name="T10" fmla="*/ 0 h 39180"/>
              <a:gd name="T11" fmla="*/ 21600 w 21600"/>
              <a:gd name="T12" fmla="*/ 39180 h 39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9180" fill="none" extrusionOk="0">
                <a:moveTo>
                  <a:pt x="7182" y="-1"/>
                </a:moveTo>
                <a:cubicBezTo>
                  <a:pt x="15821" y="3045"/>
                  <a:pt x="21600" y="11210"/>
                  <a:pt x="21600" y="20371"/>
                </a:cubicBezTo>
                <a:cubicBezTo>
                  <a:pt x="21600" y="28162"/>
                  <a:pt x="17403" y="35349"/>
                  <a:pt x="10619" y="39180"/>
                </a:cubicBezTo>
              </a:path>
              <a:path w="21600" h="39180" stroke="0" extrusionOk="0">
                <a:moveTo>
                  <a:pt x="7182" y="-1"/>
                </a:moveTo>
                <a:cubicBezTo>
                  <a:pt x="15821" y="3045"/>
                  <a:pt x="21600" y="11210"/>
                  <a:pt x="21600" y="20371"/>
                </a:cubicBezTo>
                <a:cubicBezTo>
                  <a:pt x="21600" y="28162"/>
                  <a:pt x="17403" y="35349"/>
                  <a:pt x="10619" y="39180"/>
                </a:cubicBezTo>
                <a:lnTo>
                  <a:pt x="0" y="20371"/>
                </a:lnTo>
                <a:close/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2471" name="Arc 7"/>
          <p:cNvSpPr>
            <a:spLocks/>
          </p:cNvSpPr>
          <p:nvPr/>
        </p:nvSpPr>
        <p:spPr bwMode="auto">
          <a:xfrm rot="10800000" flipV="1">
            <a:off x="523875" y="1981200"/>
            <a:ext cx="1658938" cy="1671638"/>
          </a:xfrm>
          <a:custGeom>
            <a:avLst/>
            <a:gdLst>
              <a:gd name="T0" fmla="*/ 2147483647 w 21600"/>
              <a:gd name="T1" fmla="*/ 0 h 39750"/>
              <a:gd name="T2" fmla="*/ 2147483647 w 21600"/>
              <a:gd name="T3" fmla="*/ 2147483647 h 39750"/>
              <a:gd name="T4" fmla="*/ 0 w 21600"/>
              <a:gd name="T5" fmla="*/ 2147483647 h 39750"/>
              <a:gd name="T6" fmla="*/ 0 60000 65536"/>
              <a:gd name="T7" fmla="*/ 0 60000 65536"/>
              <a:gd name="T8" fmla="*/ 0 60000 65536"/>
              <a:gd name="T9" fmla="*/ 0 w 21600"/>
              <a:gd name="T10" fmla="*/ 0 h 39750"/>
              <a:gd name="T11" fmla="*/ 21600 w 21600"/>
              <a:gd name="T12" fmla="*/ 39750 h 397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9750" fill="none" extrusionOk="0">
                <a:moveTo>
                  <a:pt x="8091" y="-1"/>
                </a:moveTo>
                <a:cubicBezTo>
                  <a:pt x="16255" y="3298"/>
                  <a:pt x="21600" y="11221"/>
                  <a:pt x="21600" y="20027"/>
                </a:cubicBezTo>
                <a:cubicBezTo>
                  <a:pt x="21600" y="28549"/>
                  <a:pt x="16588" y="36275"/>
                  <a:pt x="8807" y="39750"/>
                </a:cubicBezTo>
              </a:path>
              <a:path w="21600" h="39750" stroke="0" extrusionOk="0">
                <a:moveTo>
                  <a:pt x="8091" y="-1"/>
                </a:moveTo>
                <a:cubicBezTo>
                  <a:pt x="16255" y="3298"/>
                  <a:pt x="21600" y="11221"/>
                  <a:pt x="21600" y="20027"/>
                </a:cubicBezTo>
                <a:cubicBezTo>
                  <a:pt x="21600" y="28549"/>
                  <a:pt x="16588" y="36275"/>
                  <a:pt x="8807" y="39750"/>
                </a:cubicBezTo>
                <a:lnTo>
                  <a:pt x="0" y="2002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2472" name="Text Box 8"/>
          <p:cNvSpPr txBox="1">
            <a:spLocks noChangeArrowheads="1"/>
          </p:cNvSpPr>
          <p:nvPr/>
        </p:nvSpPr>
        <p:spPr bwMode="auto">
          <a:xfrm>
            <a:off x="990600" y="3048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ea typeface="華康新儷粗黑" pitchFamily="34" charset="-120"/>
              </a:rPr>
              <a:t>反</a:t>
            </a:r>
            <a:endParaRPr lang="zh-TW" altLang="en-US" sz="2400">
              <a:ea typeface="標楷體" pitchFamily="65" charset="-120"/>
            </a:endParaRPr>
          </a:p>
        </p:txBody>
      </p:sp>
      <p:sp>
        <p:nvSpPr>
          <p:cNvPr id="1342473" name="Text Box 9"/>
          <p:cNvSpPr txBox="1">
            <a:spLocks noChangeArrowheads="1"/>
          </p:cNvSpPr>
          <p:nvPr/>
        </p:nvSpPr>
        <p:spPr bwMode="auto">
          <a:xfrm>
            <a:off x="2935288" y="22383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華康新儷粗黑" pitchFamily="34" charset="-120"/>
              </a:rPr>
              <a:t>同</a:t>
            </a:r>
          </a:p>
        </p:txBody>
      </p:sp>
      <p:sp>
        <p:nvSpPr>
          <p:cNvPr id="1342474" name="Text Box 10"/>
          <p:cNvSpPr txBox="1">
            <a:spLocks noChangeArrowheads="1"/>
          </p:cNvSpPr>
          <p:nvPr/>
        </p:nvSpPr>
        <p:spPr bwMode="auto">
          <a:xfrm>
            <a:off x="1828800" y="3427413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D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壓力</a:t>
            </a:r>
          </a:p>
        </p:txBody>
      </p:sp>
      <p:sp>
        <p:nvSpPr>
          <p:cNvPr id="1342475" name="Text Box 11"/>
          <p:cNvSpPr txBox="1">
            <a:spLocks noChangeArrowheads="1"/>
          </p:cNvSpPr>
          <p:nvPr/>
        </p:nvSpPr>
        <p:spPr bwMode="auto">
          <a:xfrm>
            <a:off x="1828800" y="1674813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喝酒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600200" y="2590800"/>
            <a:ext cx="1066800" cy="533400"/>
            <a:chOff x="2795" y="2304"/>
            <a:chExt cx="672" cy="336"/>
          </a:xfrm>
        </p:grpSpPr>
        <p:sp>
          <p:nvSpPr>
            <p:cNvPr id="491568" name="Line 13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69" name="Line 14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70" name="Line 15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71" name="Line 16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72" name="AutoShape 17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73" name="Rectangle 18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74" name="Rectangle 19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342484" name="Arc 20"/>
          <p:cNvSpPr>
            <a:spLocks/>
          </p:cNvSpPr>
          <p:nvPr/>
        </p:nvSpPr>
        <p:spPr bwMode="auto">
          <a:xfrm flipV="1">
            <a:off x="2125663" y="4359275"/>
            <a:ext cx="1693862" cy="954088"/>
          </a:xfrm>
          <a:custGeom>
            <a:avLst/>
            <a:gdLst>
              <a:gd name="T0" fmla="*/ 2147483647 w 21600"/>
              <a:gd name="T1" fmla="*/ 0 h 24976"/>
              <a:gd name="T2" fmla="*/ 2147483647 w 21600"/>
              <a:gd name="T3" fmla="*/ 2147483647 h 24976"/>
              <a:gd name="T4" fmla="*/ 0 w 21600"/>
              <a:gd name="T5" fmla="*/ 2147483647 h 24976"/>
              <a:gd name="T6" fmla="*/ 0 60000 65536"/>
              <a:gd name="T7" fmla="*/ 0 60000 65536"/>
              <a:gd name="T8" fmla="*/ 0 60000 65536"/>
              <a:gd name="T9" fmla="*/ 0 w 21600"/>
              <a:gd name="T10" fmla="*/ 0 h 24976"/>
              <a:gd name="T11" fmla="*/ 21600 w 21600"/>
              <a:gd name="T12" fmla="*/ 24976 h 249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976" fill="none" extrusionOk="0">
                <a:moveTo>
                  <a:pt x="11082" y="0"/>
                </a:moveTo>
                <a:cubicBezTo>
                  <a:pt x="17606" y="3899"/>
                  <a:pt x="21600" y="10940"/>
                  <a:pt x="21600" y="18540"/>
                </a:cubicBezTo>
                <a:cubicBezTo>
                  <a:pt x="21600" y="20722"/>
                  <a:pt x="21269" y="22892"/>
                  <a:pt x="20618" y="24975"/>
                </a:cubicBezTo>
              </a:path>
              <a:path w="21600" h="24976" stroke="0" extrusionOk="0">
                <a:moveTo>
                  <a:pt x="11082" y="0"/>
                </a:moveTo>
                <a:cubicBezTo>
                  <a:pt x="17606" y="3899"/>
                  <a:pt x="21600" y="10940"/>
                  <a:pt x="21600" y="18540"/>
                </a:cubicBezTo>
                <a:cubicBezTo>
                  <a:pt x="21600" y="20722"/>
                  <a:pt x="21269" y="22892"/>
                  <a:pt x="20618" y="24975"/>
                </a:cubicBezTo>
                <a:lnTo>
                  <a:pt x="0" y="1854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2485" name="Arc 21"/>
          <p:cNvSpPr>
            <a:spLocks/>
          </p:cNvSpPr>
          <p:nvPr/>
        </p:nvSpPr>
        <p:spPr bwMode="auto">
          <a:xfrm rot="10800000" flipV="1">
            <a:off x="457200" y="3770313"/>
            <a:ext cx="1658938" cy="1590675"/>
          </a:xfrm>
          <a:custGeom>
            <a:avLst/>
            <a:gdLst>
              <a:gd name="T0" fmla="*/ 2147483647 w 21600"/>
              <a:gd name="T1" fmla="*/ 0 h 37766"/>
              <a:gd name="T2" fmla="*/ 2147483647 w 21600"/>
              <a:gd name="T3" fmla="*/ 2147483647 h 37766"/>
              <a:gd name="T4" fmla="*/ 0 w 21600"/>
              <a:gd name="T5" fmla="*/ 2147483647 h 37766"/>
              <a:gd name="T6" fmla="*/ 0 60000 65536"/>
              <a:gd name="T7" fmla="*/ 0 60000 65536"/>
              <a:gd name="T8" fmla="*/ 0 60000 65536"/>
              <a:gd name="T9" fmla="*/ 0 w 21600"/>
              <a:gd name="T10" fmla="*/ 0 h 37766"/>
              <a:gd name="T11" fmla="*/ 21600 w 21600"/>
              <a:gd name="T12" fmla="*/ 37766 h 377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7766" fill="none" extrusionOk="0">
                <a:moveTo>
                  <a:pt x="9999" y="-1"/>
                </a:moveTo>
                <a:cubicBezTo>
                  <a:pt x="17129" y="3723"/>
                  <a:pt x="21600" y="11101"/>
                  <a:pt x="21600" y="19146"/>
                </a:cubicBezTo>
                <a:cubicBezTo>
                  <a:pt x="21600" y="26801"/>
                  <a:pt x="17547" y="33885"/>
                  <a:pt x="10947" y="37765"/>
                </a:cubicBezTo>
              </a:path>
              <a:path w="21600" h="37766" stroke="0" extrusionOk="0">
                <a:moveTo>
                  <a:pt x="9999" y="-1"/>
                </a:moveTo>
                <a:cubicBezTo>
                  <a:pt x="17129" y="3723"/>
                  <a:pt x="21600" y="11101"/>
                  <a:pt x="21600" y="19146"/>
                </a:cubicBezTo>
                <a:cubicBezTo>
                  <a:pt x="21600" y="26801"/>
                  <a:pt x="17547" y="33885"/>
                  <a:pt x="10947" y="37765"/>
                </a:cubicBezTo>
                <a:lnTo>
                  <a:pt x="0" y="19146"/>
                </a:lnTo>
                <a:close/>
              </a:path>
            </a:pathLst>
          </a:custGeom>
          <a:noFill/>
          <a:ln w="762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2486" name="Text Box 22"/>
          <p:cNvSpPr txBox="1">
            <a:spLocks noChangeArrowheads="1"/>
          </p:cNvSpPr>
          <p:nvPr/>
        </p:nvSpPr>
        <p:spPr bwMode="auto">
          <a:xfrm>
            <a:off x="914400" y="3886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ea typeface="華康新儷粗黑" pitchFamily="34" charset="-120"/>
              </a:rPr>
              <a:t>反</a:t>
            </a:r>
            <a:endParaRPr lang="zh-TW" altLang="en-US" sz="2400">
              <a:ea typeface="標楷體" pitchFamily="65" charset="-120"/>
            </a:endParaRPr>
          </a:p>
        </p:txBody>
      </p:sp>
      <p:sp>
        <p:nvSpPr>
          <p:cNvPr id="1342487" name="Text Box 23"/>
          <p:cNvSpPr txBox="1">
            <a:spLocks noChangeArrowheads="1"/>
          </p:cNvSpPr>
          <p:nvPr/>
        </p:nvSpPr>
        <p:spPr bwMode="auto">
          <a:xfrm>
            <a:off x="2590800" y="4876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華康新儷粗黑" pitchFamily="34" charset="-120"/>
              </a:rPr>
              <a:t>同</a:t>
            </a:r>
          </a:p>
        </p:txBody>
      </p:sp>
      <p:sp>
        <p:nvSpPr>
          <p:cNvPr id="1342488" name="Text Box 24"/>
          <p:cNvSpPr txBox="1">
            <a:spLocks noChangeArrowheads="1"/>
          </p:cNvSpPr>
          <p:nvPr/>
        </p:nvSpPr>
        <p:spPr bwMode="auto">
          <a:xfrm>
            <a:off x="838200" y="5256213"/>
            <a:ext cx="2317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C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減少工作量</a:t>
            </a:r>
          </a:p>
          <a:p>
            <a:pPr algn="ctr"/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或提昇工作效率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2133600" y="3733800"/>
            <a:ext cx="1828800" cy="990600"/>
            <a:chOff x="2496" y="2208"/>
            <a:chExt cx="1152" cy="624"/>
          </a:xfrm>
        </p:grpSpPr>
        <p:sp>
          <p:nvSpPr>
            <p:cNvPr id="491563" name="Arc 26"/>
            <p:cNvSpPr>
              <a:spLocks/>
            </p:cNvSpPr>
            <p:nvPr/>
          </p:nvSpPr>
          <p:spPr bwMode="auto">
            <a:xfrm flipV="1">
              <a:off x="2496" y="2280"/>
              <a:ext cx="757" cy="448"/>
            </a:xfrm>
            <a:custGeom>
              <a:avLst/>
              <a:gdLst>
                <a:gd name="T0" fmla="*/ 0 w 15340"/>
                <a:gd name="T1" fmla="*/ 0 h 18594"/>
                <a:gd name="T2" fmla="*/ 0 w 15340"/>
                <a:gd name="T3" fmla="*/ 0 h 18594"/>
                <a:gd name="T4" fmla="*/ 0 w 15340"/>
                <a:gd name="T5" fmla="*/ 0 h 18594"/>
                <a:gd name="T6" fmla="*/ 0 60000 65536"/>
                <a:gd name="T7" fmla="*/ 0 60000 65536"/>
                <a:gd name="T8" fmla="*/ 0 60000 65536"/>
                <a:gd name="T9" fmla="*/ 0 w 15340"/>
                <a:gd name="T10" fmla="*/ 0 h 18594"/>
                <a:gd name="T11" fmla="*/ 15340 w 15340"/>
                <a:gd name="T12" fmla="*/ 18594 h 185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340" h="18594" fill="none" extrusionOk="0">
                  <a:moveTo>
                    <a:pt x="15340" y="15206"/>
                  </a:moveTo>
                  <a:cubicBezTo>
                    <a:pt x="14041" y="16516"/>
                    <a:pt x="12580" y="17655"/>
                    <a:pt x="10991" y="18593"/>
                  </a:cubicBezTo>
                </a:path>
                <a:path w="15340" h="18594" stroke="0" extrusionOk="0">
                  <a:moveTo>
                    <a:pt x="15340" y="15206"/>
                  </a:moveTo>
                  <a:cubicBezTo>
                    <a:pt x="14041" y="16516"/>
                    <a:pt x="12580" y="17655"/>
                    <a:pt x="10991" y="1859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4" name="Group 27"/>
            <p:cNvGrpSpPr>
              <a:grpSpLocks/>
            </p:cNvGrpSpPr>
            <p:nvPr/>
          </p:nvGrpSpPr>
          <p:grpSpPr bwMode="auto">
            <a:xfrm>
              <a:off x="3072" y="2208"/>
              <a:ext cx="576" cy="624"/>
              <a:chOff x="3072" y="2208"/>
              <a:chExt cx="576" cy="624"/>
            </a:xfrm>
          </p:grpSpPr>
          <p:sp>
            <p:nvSpPr>
              <p:cNvPr id="491565" name="Line 28"/>
              <p:cNvSpPr>
                <a:spLocks noChangeShapeType="1"/>
              </p:cNvSpPr>
              <p:nvPr/>
            </p:nvSpPr>
            <p:spPr bwMode="auto">
              <a:xfrm flipH="1">
                <a:off x="3072" y="2208"/>
                <a:ext cx="33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1566" name="Line 29"/>
              <p:cNvSpPr>
                <a:spLocks noChangeShapeType="1"/>
              </p:cNvSpPr>
              <p:nvPr/>
            </p:nvSpPr>
            <p:spPr bwMode="auto">
              <a:xfrm flipH="1">
                <a:off x="3264" y="2448"/>
                <a:ext cx="384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1567" name="Text Box 30"/>
              <p:cNvSpPr txBox="1">
                <a:spLocks noChangeArrowheads="1"/>
              </p:cNvSpPr>
              <p:nvPr/>
            </p:nvSpPr>
            <p:spPr bwMode="auto">
              <a:xfrm rot="-2820000">
                <a:off x="3110" y="2362"/>
                <a:ext cx="50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2400">
                    <a:latin typeface="Times New Roman" pitchFamily="18" charset="0"/>
                    <a:ea typeface="標楷體" pitchFamily="65" charset="-120"/>
                  </a:rPr>
                  <a:t>滯延</a:t>
                </a:r>
              </a:p>
            </p:txBody>
          </p:sp>
        </p:grpSp>
      </p:grpSp>
      <p:sp>
        <p:nvSpPr>
          <p:cNvPr id="1342495" name="Text Box 31"/>
          <p:cNvSpPr txBox="1">
            <a:spLocks noChangeArrowheads="1"/>
          </p:cNvSpPr>
          <p:nvPr/>
        </p:nvSpPr>
        <p:spPr bwMode="auto">
          <a:xfrm>
            <a:off x="3276600" y="5486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華康新儷粗黑" pitchFamily="34" charset="-120"/>
              </a:rPr>
              <a:t>同</a:t>
            </a:r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1600200" y="4343400"/>
            <a:ext cx="1066800" cy="533400"/>
            <a:chOff x="2795" y="2304"/>
            <a:chExt cx="672" cy="336"/>
          </a:xfrm>
        </p:grpSpPr>
        <p:sp>
          <p:nvSpPr>
            <p:cNvPr id="491556" name="Line 33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57" name="Line 34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58" name="Line 35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59" name="Line 36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60" name="AutoShape 37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61" name="Rectangle 38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62" name="Rectangle 39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491542" name="Rectangle 40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以喝酒消除工作壓力的</a:t>
            </a:r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環路</a:t>
            </a:r>
            <a:endParaRPr lang="zh-TW" altLang="zh-TW" sz="4000" b="1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5421313" y="4114800"/>
            <a:ext cx="3722687" cy="2225675"/>
            <a:chOff x="3312" y="2736"/>
            <a:chExt cx="2345" cy="1402"/>
          </a:xfrm>
        </p:grpSpPr>
        <p:sp>
          <p:nvSpPr>
            <p:cNvPr id="491545" name="Freeform 42"/>
            <p:cNvSpPr>
              <a:spLocks/>
            </p:cNvSpPr>
            <p:nvPr/>
          </p:nvSpPr>
          <p:spPr bwMode="auto">
            <a:xfrm>
              <a:off x="3888" y="2736"/>
              <a:ext cx="672" cy="432"/>
            </a:xfrm>
            <a:custGeom>
              <a:avLst/>
              <a:gdLst>
                <a:gd name="T0" fmla="*/ 0 w 2112"/>
                <a:gd name="T1" fmla="*/ 115 h 672"/>
                <a:gd name="T2" fmla="*/ 15 w 2112"/>
                <a:gd name="T3" fmla="*/ 90 h 672"/>
                <a:gd name="T4" fmla="*/ 22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46" name="Line 43"/>
            <p:cNvSpPr>
              <a:spLocks noChangeShapeType="1"/>
            </p:cNvSpPr>
            <p:nvPr/>
          </p:nvSpPr>
          <p:spPr bwMode="auto">
            <a:xfrm flipH="1" flipV="1">
              <a:off x="3888" y="2784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47" name="Line 44"/>
            <p:cNvSpPr>
              <a:spLocks noChangeShapeType="1"/>
            </p:cNvSpPr>
            <p:nvPr/>
          </p:nvSpPr>
          <p:spPr bwMode="auto">
            <a:xfrm>
              <a:off x="3888" y="3840"/>
              <a:ext cx="17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48" name="Freeform 45"/>
            <p:cNvSpPr>
              <a:spLocks/>
            </p:cNvSpPr>
            <p:nvPr/>
          </p:nvSpPr>
          <p:spPr bwMode="auto">
            <a:xfrm flipV="1">
              <a:off x="3888" y="3408"/>
              <a:ext cx="816" cy="288"/>
            </a:xfrm>
            <a:custGeom>
              <a:avLst/>
              <a:gdLst>
                <a:gd name="T0" fmla="*/ 0 w 2112"/>
                <a:gd name="T1" fmla="*/ 23 h 672"/>
                <a:gd name="T2" fmla="*/ 33 w 2112"/>
                <a:gd name="T3" fmla="*/ 18 h 672"/>
                <a:gd name="T4" fmla="*/ 47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49" name="Text Box 46"/>
            <p:cNvSpPr txBox="1">
              <a:spLocks noChangeArrowheads="1"/>
            </p:cNvSpPr>
            <p:nvPr/>
          </p:nvSpPr>
          <p:spPr bwMode="auto">
            <a:xfrm>
              <a:off x="5088" y="3888"/>
              <a:ext cx="47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時間</a:t>
              </a:r>
            </a:p>
          </p:txBody>
        </p:sp>
        <p:sp>
          <p:nvSpPr>
            <p:cNvPr id="491550" name="Text Box 47"/>
            <p:cNvSpPr txBox="1">
              <a:spLocks noChangeArrowheads="1"/>
            </p:cNvSpPr>
            <p:nvPr/>
          </p:nvSpPr>
          <p:spPr bwMode="auto">
            <a:xfrm>
              <a:off x="4608" y="2736"/>
              <a:ext cx="92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加速成長</a:t>
              </a:r>
            </a:p>
          </p:txBody>
        </p:sp>
        <p:sp>
          <p:nvSpPr>
            <p:cNvPr id="491551" name="Text Box 48"/>
            <p:cNvSpPr txBox="1">
              <a:spLocks noChangeArrowheads="1"/>
            </p:cNvSpPr>
            <p:nvPr/>
          </p:nvSpPr>
          <p:spPr bwMode="auto">
            <a:xfrm>
              <a:off x="4704" y="3600"/>
              <a:ext cx="8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加速衰退</a:t>
              </a:r>
            </a:p>
          </p:txBody>
        </p:sp>
        <p:sp>
          <p:nvSpPr>
            <p:cNvPr id="491552" name="Text Box 49"/>
            <p:cNvSpPr txBox="1">
              <a:spLocks noChangeArrowheads="1"/>
            </p:cNvSpPr>
            <p:nvPr/>
          </p:nvSpPr>
          <p:spPr bwMode="auto">
            <a:xfrm>
              <a:off x="3312" y="2976"/>
              <a:ext cx="5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喝酒</a:t>
              </a:r>
            </a:p>
            <a:p>
              <a:pPr algn="ctr"/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D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壓力</a:t>
              </a:r>
            </a:p>
          </p:txBody>
        </p:sp>
        <p:sp>
          <p:nvSpPr>
            <p:cNvPr id="491553" name="Text Box 50"/>
            <p:cNvSpPr txBox="1">
              <a:spLocks noChangeArrowheads="1"/>
            </p:cNvSpPr>
            <p:nvPr/>
          </p:nvSpPr>
          <p:spPr bwMode="auto">
            <a:xfrm>
              <a:off x="3312" y="3360"/>
              <a:ext cx="500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健康</a:t>
              </a:r>
            </a:p>
            <a:p>
              <a:pPr algn="ctr"/>
              <a:endParaRPr lang="zh-TW" altLang="en-US"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C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效率</a:t>
              </a:r>
            </a:p>
          </p:txBody>
        </p:sp>
        <p:sp>
          <p:nvSpPr>
            <p:cNvPr id="491554" name="Freeform 51"/>
            <p:cNvSpPr>
              <a:spLocks/>
            </p:cNvSpPr>
            <p:nvPr/>
          </p:nvSpPr>
          <p:spPr bwMode="auto">
            <a:xfrm>
              <a:off x="3888" y="2832"/>
              <a:ext cx="672" cy="432"/>
            </a:xfrm>
            <a:custGeom>
              <a:avLst/>
              <a:gdLst>
                <a:gd name="T0" fmla="*/ 0 w 2112"/>
                <a:gd name="T1" fmla="*/ 115 h 672"/>
                <a:gd name="T2" fmla="*/ 15 w 2112"/>
                <a:gd name="T3" fmla="*/ 90 h 672"/>
                <a:gd name="T4" fmla="*/ 22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55" name="Freeform 52"/>
            <p:cNvSpPr>
              <a:spLocks/>
            </p:cNvSpPr>
            <p:nvPr/>
          </p:nvSpPr>
          <p:spPr bwMode="auto">
            <a:xfrm flipV="1">
              <a:off x="3888" y="3744"/>
              <a:ext cx="816" cy="288"/>
            </a:xfrm>
            <a:custGeom>
              <a:avLst/>
              <a:gdLst>
                <a:gd name="T0" fmla="*/ 0 w 2112"/>
                <a:gd name="T1" fmla="*/ 23 h 672"/>
                <a:gd name="T2" fmla="*/ 33 w 2112"/>
                <a:gd name="T3" fmla="*/ 18 h 672"/>
                <a:gd name="T4" fmla="*/ 47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pic>
        <p:nvPicPr>
          <p:cNvPr id="1342517" name="Picture 53" descr="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32766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42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42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42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42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42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42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42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42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42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42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42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42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42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42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42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42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42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42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42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42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42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42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342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342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42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42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342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42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34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34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342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342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2466" grpId="0" animBg="1"/>
      <p:bldP spid="1342467" grpId="0" autoUpdateAnimBg="0"/>
      <p:bldP spid="1342468" grpId="0" animBg="1"/>
      <p:bldP spid="1342469" grpId="0" autoUpdateAnimBg="0"/>
      <p:bldP spid="1342470" grpId="0" animBg="1"/>
      <p:bldP spid="1342471" grpId="0" animBg="1"/>
      <p:bldP spid="1342472" grpId="0" autoUpdateAnimBg="0"/>
      <p:bldP spid="1342473" grpId="0" autoUpdateAnimBg="0"/>
      <p:bldP spid="1342474" grpId="0" autoUpdateAnimBg="0"/>
      <p:bldP spid="1342475" grpId="0" autoUpdateAnimBg="0"/>
      <p:bldP spid="1342484" grpId="0" animBg="1"/>
      <p:bldP spid="1342485" grpId="0" animBg="1"/>
      <p:bldP spid="1342486" grpId="0" autoUpdateAnimBg="0"/>
      <p:bldP spid="1342487" grpId="0" autoUpdateAnimBg="0"/>
      <p:bldP spid="1342488" grpId="0" autoUpdateAnimBg="0"/>
      <p:bldP spid="1342495" grpId="0" autoUpdateAnimBg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276</TotalTime>
  <Words>78</Words>
  <Application>Microsoft Office PowerPoint</Application>
  <PresentationFormat>如螢幕大小 (4:3)</PresentationFormat>
  <Paragraphs>44</Paragraphs>
  <Slides>2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4" baseType="lpstr">
      <vt:lpstr>教學目標</vt:lpstr>
      <vt:lpstr>點陣圖影像</vt:lpstr>
      <vt:lpstr>系統基模三： 捨本逐末</vt:lpstr>
      <vt:lpstr>投影片 2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系統基模</dc:title>
  <dc:creator>Your User Name</dc:creator>
  <cp:lastModifiedBy>AACSB</cp:lastModifiedBy>
  <cp:revision>11</cp:revision>
  <dcterms:created xsi:type="dcterms:W3CDTF">2010-07-14T13:14:22Z</dcterms:created>
  <dcterms:modified xsi:type="dcterms:W3CDTF">2013-11-12T05:52:18Z</dcterms:modified>
</cp:coreProperties>
</file>